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83" r:id="rId2"/>
    <p:sldMasterId id="2147483795" r:id="rId3"/>
  </p:sldMasterIdLst>
  <p:notesMasterIdLst>
    <p:notesMasterId r:id="rId18"/>
  </p:notesMasterIdLst>
  <p:handoutMasterIdLst>
    <p:handoutMasterId r:id="rId19"/>
  </p:handoutMasterIdLst>
  <p:sldIdLst>
    <p:sldId id="256" r:id="rId4"/>
    <p:sldId id="434" r:id="rId5"/>
    <p:sldId id="426" r:id="rId6"/>
    <p:sldId id="259" r:id="rId7"/>
    <p:sldId id="433" r:id="rId8"/>
    <p:sldId id="261" r:id="rId9"/>
    <p:sldId id="435" r:id="rId10"/>
    <p:sldId id="263" r:id="rId11"/>
    <p:sldId id="264" r:id="rId12"/>
    <p:sldId id="436" r:id="rId13"/>
    <p:sldId id="429" r:id="rId14"/>
    <p:sldId id="257" r:id="rId15"/>
    <p:sldId id="437" r:id="rId16"/>
    <p:sldId id="438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6433" autoAdjust="0"/>
  </p:normalViewPr>
  <p:slideViewPr>
    <p:cSldViewPr>
      <p:cViewPr varScale="1">
        <p:scale>
          <a:sx n="110" d="100"/>
          <a:sy n="110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D10D-3F2C-4C1A-B533-EDD42C9FA101}" type="datetimeFigureOut">
              <a:rPr lang="fr-FR" smtClean="0"/>
              <a:t>26/05/2026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9F63-BE2C-4CBE-A5B2-37411FD69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520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A0B8-EC4A-4CC1-A1F7-260C3D3336D3}" type="datetimeFigureOut">
              <a:rPr lang="fr-FR" smtClean="0"/>
              <a:t>26/05/2026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1AE7-8B87-46BB-84DA-ADDB4402705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864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3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112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655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504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9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39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64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3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3607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330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82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91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266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15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173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097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90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6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7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3" y="1981002"/>
            <a:ext cx="3272433" cy="14359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3700464"/>
            <a:ext cx="7802067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3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Conseil d'Administration du C.C.A.S.</a:t>
            </a:r>
            <a:endParaRPr lang="en-US" sz="3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1493" y="4574580"/>
            <a:ext cx="1147861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Séance du </a:t>
            </a:r>
            <a:r>
              <a:rPr lang="en-US" sz="14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26 mai 2026</a:t>
            </a: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— Centre Communal d'Action Sociale d'Arradon, Golfe du Morbihan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820B66-2E9A-46A1-A226-696572A59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373" y="6211336"/>
            <a:ext cx="1511939" cy="60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3" y="536675"/>
            <a:ext cx="10869017" cy="1122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04000"/>
              </a:lnSpc>
            </a:pPr>
            <a:r>
              <a:rPr lang="en-US" sz="35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Délibérations n°27 &amp; n°28 — Comité Social Territorial commun</a:t>
            </a:r>
            <a:endParaRPr lang="en-US" sz="35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61493" y="2106811"/>
            <a:ext cx="988020" cy="331589"/>
          </a:xfrm>
          <a:prstGeom prst="roundRect">
            <a:avLst>
              <a:gd name="adj" fmla="val 6499"/>
            </a:avLst>
          </a:prstGeom>
          <a:solidFill>
            <a:srgbClr val="CCD7FF"/>
          </a:solidFill>
          <a:ln/>
        </p:spPr>
      </p:sp>
      <p:sp>
        <p:nvSpPr>
          <p:cNvPr id="4" name="Text 2"/>
          <p:cNvSpPr/>
          <p:nvPr/>
        </p:nvSpPr>
        <p:spPr>
          <a:xfrm>
            <a:off x="769145" y="2160589"/>
            <a:ext cx="1382316" cy="224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30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DÉLIB. N°27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1492" y="2506563"/>
            <a:ext cx="3482181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7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Reconduction du CST commun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3" y="2957612"/>
            <a:ext cx="5215433" cy="11203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Conseil d'Administration valide la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reconduction du Comité Social Territorial commun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au CCAS et à la Commune d'Arradon, conformément aux dispositions de la loi de transformation de la fonction publique.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321425" y="2106812"/>
            <a:ext cx="1000720" cy="344289"/>
          </a:xfrm>
          <a:prstGeom prst="roundRect">
            <a:avLst>
              <a:gd name="adj" fmla="val 6259"/>
            </a:avLst>
          </a:prstGeom>
          <a:noFill/>
          <a:ln w="4763">
            <a:solidFill>
              <a:srgbClr val="2150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35429" y="2166938"/>
            <a:ext cx="1382316" cy="224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30000"/>
              </a:lnSpc>
            </a:pPr>
            <a:r>
              <a:rPr lang="en-US" sz="1067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DÉLIB. N°28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6321426" y="2519263"/>
            <a:ext cx="3575943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7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Composition &amp; fonctionnement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321426" y="2970312"/>
            <a:ext cx="5215433" cy="11203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CA adopte les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modalités de composition et de fonctionnement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du CST commun : représentants du personnel, représentants de l'autorité territoriale, règles de quorum et fréquence des réunions.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493" y="4436072"/>
            <a:ext cx="448865" cy="448865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61493" y="5098158"/>
            <a:ext cx="2244625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733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Organisation &amp; RH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61492" y="5480943"/>
            <a:ext cx="3480792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Organisation générale des services, gestion prévisionnelle des emplois et politique RH.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5506" y="4436072"/>
            <a:ext cx="448865" cy="44886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355506" y="5098158"/>
            <a:ext cx="2244625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733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Santé &amp; Conditions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355506" y="5480943"/>
            <a:ext cx="3480892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Amélioration des conditions de travail, prévention des risques professionnels, santé et sécurité des agents.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9618" y="4436072"/>
            <a:ext cx="448865" cy="44886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049618" y="5098158"/>
            <a:ext cx="2244625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733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Temps &amp; Évolutions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8049618" y="5480943"/>
            <a:ext cx="3480892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Aménagement du temps de travail, mutations technologiques et modifications impactant les parcours des agents.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B30383B-A013-4C07-A403-3CB97C04D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965" y="6248347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48544-B49F-4330-B521-84E4BDDDD71A}"/>
              </a:ext>
            </a:extLst>
          </p:cNvPr>
          <p:cNvSpPr/>
          <p:nvPr/>
        </p:nvSpPr>
        <p:spPr>
          <a:xfrm>
            <a:off x="407368" y="196213"/>
            <a:ext cx="8917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rimson Pro SemiBold" panose="020B0604020202020204" charset="0"/>
                <a:ea typeface="+mj-ea"/>
                <a:cs typeface="+mj-cs"/>
              </a:rPr>
              <a:t>Délibération n°29 et n°30: la commission permanente</a:t>
            </a:r>
            <a:endParaRPr lang="fr-FR" dirty="0">
              <a:latin typeface="Crimson Pro SemiBold" panose="020B060402020202020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B80EBF-12D4-4F1E-AE54-33A372AF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10427" r="7476" b="21768"/>
          <a:stretch/>
        </p:blipFill>
        <p:spPr>
          <a:xfrm>
            <a:off x="1471719" y="657878"/>
            <a:ext cx="867645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40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857250"/>
            <a:ext cx="9144000" cy="1051560"/>
          </a:xfrm>
          <a:prstGeom prst="rect">
            <a:avLst/>
          </a:prstGeom>
          <a:solidFill>
            <a:srgbClr val="E8620A"/>
          </a:solidFill>
          <a:ln w="12700">
            <a:solidFill>
              <a:srgbClr val="E862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524000" y="857250"/>
            <a:ext cx="9144000" cy="64008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21842"/>
            <a:ext cx="594360" cy="594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84120" y="94869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Titres Restaurant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2484120" y="1497330"/>
            <a:ext cx="6400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i="1" dirty="0">
                <a:solidFill>
                  <a:srgbClr val="FFD4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avantage pour les agents de la Commune et du CCAS d'Arradon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427720" y="948690"/>
            <a:ext cx="2011680" cy="822960"/>
          </a:xfrm>
          <a:prstGeom prst="rect">
            <a:avLst/>
          </a:prstGeom>
          <a:solidFill>
            <a:srgbClr val="C04E00"/>
          </a:solidFill>
          <a:ln w="12700">
            <a:solidFill>
              <a:srgbClr val="C04E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455152" y="976122"/>
            <a:ext cx="19202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914400"/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titres/mois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5 € par titre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60 €/mois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752600" y="2027682"/>
            <a:ext cx="4114800" cy="1417320"/>
          </a:xfrm>
          <a:prstGeom prst="rect">
            <a:avLst/>
          </a:prstGeom>
          <a:solidFill>
            <a:srgbClr val="FFF8F2"/>
          </a:solidFill>
          <a:ln w="12700">
            <a:solidFill>
              <a:srgbClr val="F5C9A0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1752600" y="2027682"/>
            <a:ext cx="4114800" cy="402336"/>
          </a:xfrm>
          <a:prstGeom prst="rect">
            <a:avLst/>
          </a:prstGeom>
          <a:solidFill>
            <a:srgbClr val="E8620A"/>
          </a:solidFill>
          <a:ln w="12700">
            <a:solidFill>
              <a:srgbClr val="E8620A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52" y="2064258"/>
            <a:ext cx="292608" cy="29260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191512" y="2064258"/>
            <a:ext cx="3566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Qu'est-ce qu'un titre restaurant ?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871472" y="2503170"/>
            <a:ext cx="38862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0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titre restaurant est un </a:t>
            </a:r>
            <a:r>
              <a:rPr lang="en-US" sz="1050" b="1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titre de paiement spécifique</a:t>
            </a:r>
            <a:r>
              <a:rPr lang="en-US" sz="10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accordé par l'employeur pour couvrir le coût du repas pris pendant les jours travaillés.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096000" y="2027682"/>
            <a:ext cx="4343400" cy="1417320"/>
          </a:xfrm>
          <a:prstGeom prst="rect">
            <a:avLst/>
          </a:prstGeom>
          <a:solidFill>
            <a:srgbClr val="F7F7F7"/>
          </a:solidFill>
          <a:ln w="12700">
            <a:solidFill>
              <a:srgbClr val="D0D8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096000" y="2027682"/>
            <a:ext cx="4343400" cy="402336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0" y="2064258"/>
            <a:ext cx="274320" cy="27432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53200" y="2064258"/>
            <a:ext cx="3749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Financement partagé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6187440" y="2521458"/>
            <a:ext cx="2606040" cy="50292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6187440" y="2521458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914400"/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Employeur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60 %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8884920" y="2521458"/>
            <a:ext cx="1463040" cy="502920"/>
          </a:xfrm>
          <a:prstGeom prst="rect">
            <a:avLst/>
          </a:prstGeom>
          <a:solidFill>
            <a:srgbClr val="E8620A"/>
          </a:solidFill>
          <a:ln w="12700">
            <a:solidFill>
              <a:srgbClr val="E8620A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8884920" y="2521458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914400"/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40 %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6187440" y="3106674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900" i="1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5 € : 3 € pris en charge par l'employeur · 2 € à la charge de l'agent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18"/>
          <p:cNvSpPr/>
          <p:nvPr/>
        </p:nvSpPr>
        <p:spPr>
          <a:xfrm>
            <a:off x="1752600" y="3582162"/>
            <a:ext cx="2743200" cy="1920240"/>
          </a:xfrm>
          <a:prstGeom prst="rect">
            <a:avLst/>
          </a:prstGeom>
          <a:solidFill>
            <a:srgbClr val="F7F7F7"/>
          </a:solidFill>
          <a:ln w="12700">
            <a:solidFill>
              <a:srgbClr val="D0D8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1752600" y="3582162"/>
            <a:ext cx="2743200" cy="402336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40" y="3618738"/>
            <a:ext cx="274320" cy="27432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2209800" y="3618738"/>
            <a:ext cx="2194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Attribution mensuelle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1889760" y="4057650"/>
            <a:ext cx="2487168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titres par mois travaillé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Valeur unitaire : 5 €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Soit 60 € d'avantage mensuel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chaque jour de travail effectif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4770120" y="3582162"/>
            <a:ext cx="2743200" cy="1920240"/>
          </a:xfrm>
          <a:prstGeom prst="rect">
            <a:avLst/>
          </a:prstGeom>
          <a:solidFill>
            <a:srgbClr val="F7F7F7"/>
          </a:solidFill>
          <a:ln w="12700">
            <a:solidFill>
              <a:srgbClr val="D0D8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4770120" y="3582162"/>
            <a:ext cx="2743200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560" y="3618738"/>
            <a:ext cx="274320" cy="27432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5227320" y="3618738"/>
            <a:ext cx="2194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Où les utiliser ?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25"/>
          <p:cNvSpPr/>
          <p:nvPr/>
        </p:nvSpPr>
        <p:spPr>
          <a:xfrm>
            <a:off x="4907280" y="4057650"/>
            <a:ext cx="2487168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Restaurants et brasseries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Grandes surfaces alimentaires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Boulangeries, épiceries, sandwicheries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Partout en France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hape 26"/>
          <p:cNvSpPr/>
          <p:nvPr/>
        </p:nvSpPr>
        <p:spPr>
          <a:xfrm>
            <a:off x="7787640" y="3582162"/>
            <a:ext cx="2743200" cy="1920240"/>
          </a:xfrm>
          <a:prstGeom prst="rect">
            <a:avLst/>
          </a:prstGeom>
          <a:solidFill>
            <a:srgbClr val="F7F7F7"/>
          </a:solidFill>
          <a:ln w="12700">
            <a:solidFill>
              <a:srgbClr val="D0D8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4" name="Shape 27"/>
          <p:cNvSpPr/>
          <p:nvPr/>
        </p:nvSpPr>
        <p:spPr>
          <a:xfrm>
            <a:off x="7787640" y="3582162"/>
            <a:ext cx="2743200" cy="402336"/>
          </a:xfrm>
          <a:prstGeom prst="rect">
            <a:avLst/>
          </a:prstGeom>
          <a:solidFill>
            <a:srgbClr val="E8620A"/>
          </a:solidFill>
          <a:ln w="12700">
            <a:solidFill>
              <a:srgbClr val="E8620A"/>
            </a:solidFill>
            <a:prstDash val="solid"/>
          </a:ln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080" y="3618738"/>
            <a:ext cx="274320" cy="274320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8244840" y="3618738"/>
            <a:ext cx="2194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Avantages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29"/>
          <p:cNvSpPr/>
          <p:nvPr/>
        </p:nvSpPr>
        <p:spPr>
          <a:xfrm>
            <a:off x="7924800" y="4057650"/>
            <a:ext cx="2487168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Gain net de pouvoir d'achat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Exonéré de cotisations sociales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Facile à utiliser (carte dématérialisée)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914400">
              <a:buSzPct val="100000"/>
              <a:buFontTx/>
              <a:buChar char="•"/>
            </a:pPr>
            <a:r>
              <a:rPr lang="en-US" sz="950" dirty="0">
                <a:solidFill>
                  <a:srgbClr val="2C2C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Mutualisation Commune + CCAS</a:t>
            </a:r>
            <a:endParaRPr lang="en-US" sz="9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Shape 30"/>
          <p:cNvSpPr/>
          <p:nvPr/>
        </p:nvSpPr>
        <p:spPr>
          <a:xfrm>
            <a:off x="1524000" y="5612130"/>
            <a:ext cx="9144000" cy="388620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pic>
        <p:nvPicPr>
          <p:cNvPr id="3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6880" y="5676138"/>
            <a:ext cx="237744" cy="237744"/>
          </a:xfrm>
          <a:prstGeom prst="rect">
            <a:avLst/>
          </a:prstGeom>
        </p:spPr>
      </p:pic>
      <p:sp>
        <p:nvSpPr>
          <p:cNvPr id="40" name="Text 31"/>
          <p:cNvSpPr/>
          <p:nvPr/>
        </p:nvSpPr>
        <p:spPr>
          <a:xfrm>
            <a:off x="2036064" y="5666994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lang="en-US" sz="900" i="1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Groupement de commande Commune + CCAS d'Arradon — Délibération n°31 — Marché conjoint pour une mise en place harmonisée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51652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3" y="1239441"/>
            <a:ext cx="8290321" cy="44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27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Informations diverses — Aides financières accordées</a:t>
            </a:r>
            <a:endParaRPr lang="en-US" sz="2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3" y="1895079"/>
            <a:ext cx="11478617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Avis de la Commission Permanente — Dossiers traités lors des séances des </a:t>
            </a: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et </a:t>
            </a: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19/05/2026</a:t>
            </a: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 L'ensemble des demandes a reçu un </a:t>
            </a:r>
            <a:r>
              <a:rPr lang="en-US" sz="1067" dirty="0">
                <a:solidFill>
                  <a:srgbClr val="04318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avis favorable</a:t>
            </a: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61493" y="2213075"/>
            <a:ext cx="10869017" cy="2580879"/>
          </a:xfrm>
          <a:prstGeom prst="roundRect">
            <a:avLst>
              <a:gd name="adj" fmla="val 824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7842" y="2219425"/>
            <a:ext cx="10856317" cy="5369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809923" y="2289472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Date CP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898652" y="2289472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N° demande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2984203" y="2289472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Objet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5155407" y="2289472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Organisme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783784" y="2289472"/>
            <a:ext cx="1013024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Montant sollicité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86527" y="2289472"/>
            <a:ext cx="1013024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Département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389269" y="2289472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CCAS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692011" y="2289472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Avis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67842" y="2756397"/>
            <a:ext cx="10856317" cy="33853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809923" y="2826444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898652" y="2826444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2026-07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984203" y="2826444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FEE Dérogatoire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155407" y="2826444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TotalEnergie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783784" y="282644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365,05 €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86527" y="282644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310,29 €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389269" y="282644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54,76 €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692011" y="2826444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67842" y="3094931"/>
            <a:ext cx="10856317" cy="33853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09923" y="3164979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1898652" y="3164979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2026-08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984203" y="3164979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FEE Eau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5155407" y="3164979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SAUR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783784" y="3164979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370,42 €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8086527" y="3164979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329,86 €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9389269" y="3164979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40,56 €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10692011" y="3164979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667842" y="3433466"/>
            <a:ext cx="10856317" cy="33853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809923" y="3503514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1898652" y="3503514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2026-09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2984203" y="3503514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FEE Électricité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5155407" y="3503514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SAUR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6783784" y="350351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250,19 €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8086527" y="350351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212,66 €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9389269" y="3503514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37,53 €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10692011" y="3503514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667842" y="3771999"/>
            <a:ext cx="10856317" cy="33853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809923" y="3842048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1898652" y="3842048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2026-10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2984203" y="3842048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FEE Gaz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5155407" y="3842048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TotalEnergie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783784" y="3842048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130,00 €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8086527" y="3842048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110,50 €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9389269" y="3842048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19,50 €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10692011" y="3842048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Shape 48"/>
          <p:cNvSpPr/>
          <p:nvPr/>
        </p:nvSpPr>
        <p:spPr>
          <a:xfrm>
            <a:off x="667842" y="4110534"/>
            <a:ext cx="10856317" cy="33853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809923" y="4180583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10/03/2026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1898652" y="4180583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2026-11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2984203" y="4180583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Secours Exceptionnel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5155407" y="4180583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Propriétaire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6783784" y="4180583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200,00 €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8086527" y="4180583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9389269" y="4180583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10692011" y="4180583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Shape 57"/>
          <p:cNvSpPr/>
          <p:nvPr/>
        </p:nvSpPr>
        <p:spPr>
          <a:xfrm>
            <a:off x="667842" y="4449069"/>
            <a:ext cx="10856317" cy="33853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809923" y="4519116"/>
            <a:ext cx="1408608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19/05/2026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1898652" y="4519116"/>
            <a:ext cx="140543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2026-12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2984203" y="4519116"/>
            <a:ext cx="2491085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FEE Électricité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5155407" y="4519116"/>
            <a:ext cx="1948260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ENGIE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6783784" y="4519116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191,44 €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8086527" y="4519116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162,72 €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9389269" y="4519116"/>
            <a:ext cx="1622624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28,72 €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Text 65"/>
          <p:cNvSpPr/>
          <p:nvPr/>
        </p:nvSpPr>
        <p:spPr>
          <a:xfrm>
            <a:off x="10692011" y="4519116"/>
            <a:ext cx="1300063" cy="198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Favorable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Shape 66"/>
          <p:cNvSpPr/>
          <p:nvPr/>
        </p:nvSpPr>
        <p:spPr>
          <a:xfrm>
            <a:off x="661493" y="4913511"/>
            <a:ext cx="10869017" cy="705048"/>
          </a:xfrm>
          <a:prstGeom prst="roundRect">
            <a:avLst>
              <a:gd name="adj" fmla="val 3016"/>
            </a:avLst>
          </a:prstGeom>
          <a:solidFill>
            <a:srgbClr val="B6D6FC"/>
          </a:solidFill>
          <a:ln/>
        </p:spPr>
      </p:sp>
      <p:pic>
        <p:nvPicPr>
          <p:cNvPr id="6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6" y="5106294"/>
            <a:ext cx="177205" cy="141684"/>
          </a:xfrm>
          <a:prstGeom prst="rect">
            <a:avLst/>
          </a:prstGeom>
        </p:spPr>
      </p:pic>
      <p:sp>
        <p:nvSpPr>
          <p:cNvPr id="70" name="Text 67"/>
          <p:cNvSpPr/>
          <p:nvPr/>
        </p:nvSpPr>
        <p:spPr>
          <a:xfrm>
            <a:off x="1122065" y="5055195"/>
            <a:ext cx="10266760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17000"/>
              </a:lnSpc>
            </a:pPr>
            <a:r>
              <a:rPr lang="en-US" sz="1067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Toutes les demandes ont été instruites par le CCAS et ont obtenu un avis favorable. Le financement est partagé entre le Département du Morbihan et le CCAS d'Arradon.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0BE19698-2339-4745-A612-49BBB4F7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072" y="6248347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493" y="945953"/>
            <a:ext cx="53350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3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Merci et à bientôt</a:t>
            </a:r>
            <a:endParaRPr lang="en-US" sz="3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33493" y="1820069"/>
            <a:ext cx="690661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33000"/>
              </a:lnSpc>
            </a:pP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233493" y="2335114"/>
            <a:ext cx="3053953" cy="1996380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5422503" y="252412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Votre engagement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4"/>
          <p:cNvSpPr/>
          <p:nvPr/>
        </p:nvSpPr>
        <p:spPr>
          <a:xfrm>
            <a:off x="5422504" y="2932807"/>
            <a:ext cx="2675929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Votre implication est le moteur de nos actions quotidiennes auprès des plus fragiles.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5"/>
          <p:cNvSpPr/>
          <p:nvPr/>
        </p:nvSpPr>
        <p:spPr>
          <a:xfrm>
            <a:off x="8476457" y="2335114"/>
            <a:ext cx="3054052" cy="1996380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8665468" y="252412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Prochain CA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65468" y="2932807"/>
            <a:ext cx="2676029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Nous nous retrouverons pour notre prochaine séance du Conseil d'Administration </a:t>
            </a:r>
            <a:r>
              <a:rPr lang="en-US" sz="1467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fin juin</a:t>
            </a: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233493" y="4520506"/>
            <a:ext cx="6297017" cy="1391543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5422503" y="470951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En attendant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422504" y="5118199"/>
            <a:ext cx="5918993" cy="6048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Je vous souhaite une excellente fin de mois et reste à votre disposition pour toute question.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8F76CD-1D69-4CF9-BC36-2594A428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331494"/>
            <a:ext cx="3456384" cy="15218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F372D9-4A93-410F-BCB2-941CA781D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5" y="741286"/>
            <a:ext cx="4514850" cy="33813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E9883D-A079-4423-9FA4-60499289A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171" y="6204915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3" y="1253829"/>
            <a:ext cx="53350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3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Ordre du jour</a:t>
            </a:r>
            <a:endParaRPr lang="en-US" sz="3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2222500"/>
            <a:ext cx="37802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defTabSz="1219170"/>
            <a:r>
              <a:rPr lang="en-US" sz="1467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61493" y="2518371"/>
            <a:ext cx="5339953" cy="2540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5" name="Text 3"/>
          <p:cNvSpPr/>
          <p:nvPr/>
        </p:nvSpPr>
        <p:spPr>
          <a:xfrm>
            <a:off x="661492" y="2663627"/>
            <a:ext cx="395515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Installation du Conseil d'Administration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3" y="3072308"/>
            <a:ext cx="5339953" cy="6048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Installation officielle du nouveau CA du CCAS à compter du 26 mai 2026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90456" y="2222500"/>
            <a:ext cx="37802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defTabSz="1219170"/>
            <a:r>
              <a:rPr lang="en-US" sz="1467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190457" y="2518371"/>
            <a:ext cx="5340052" cy="2540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9" name="Text 7"/>
          <p:cNvSpPr/>
          <p:nvPr/>
        </p:nvSpPr>
        <p:spPr>
          <a:xfrm>
            <a:off x="6190456" y="2663627"/>
            <a:ext cx="292248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Approbation du procès-verbal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190457" y="3072308"/>
            <a:ext cx="534005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Approbation du PV de la séance du 05/03/2026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61492" y="4007843"/>
            <a:ext cx="37802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defTabSz="1219170"/>
            <a:r>
              <a:rPr lang="en-US" sz="1467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61493" y="4303712"/>
            <a:ext cx="5339953" cy="2540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3" name="Text 11"/>
          <p:cNvSpPr/>
          <p:nvPr/>
        </p:nvSpPr>
        <p:spPr>
          <a:xfrm>
            <a:off x="661493" y="4448969"/>
            <a:ext cx="4371380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Délibérations soumises au vote (n°22 à n°30)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61493" y="4857651"/>
            <a:ext cx="5339953" cy="6048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Élections, délégations, règlement intérieur, désignations, CST et commission permanente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190456" y="4007843"/>
            <a:ext cx="37802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defTabSz="1219170"/>
            <a:r>
              <a:rPr lang="en-US" sz="1467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04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190457" y="4303712"/>
            <a:ext cx="5340052" cy="2540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7" name="Text 15"/>
          <p:cNvSpPr/>
          <p:nvPr/>
        </p:nvSpPr>
        <p:spPr>
          <a:xfrm>
            <a:off x="6190456" y="444896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Informations diverses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190457" y="4857651"/>
            <a:ext cx="5340052" cy="6048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3000"/>
              </a:lnSpc>
            </a:pPr>
            <a:r>
              <a:rPr lang="en-US" sz="1467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Points d'information complémentaires portés à la connaissance des membres du CA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4498A-9058-4C62-847B-4CB2AA282594}"/>
              </a:ext>
            </a:extLst>
          </p:cNvPr>
          <p:cNvSpPr txBox="1"/>
          <p:nvPr/>
        </p:nvSpPr>
        <p:spPr>
          <a:xfrm>
            <a:off x="10632504" y="6165304"/>
            <a:ext cx="1512168" cy="604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55F8DB9-1964-4E55-928D-0B7616285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332656"/>
            <a:ext cx="928903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340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493" y="698898"/>
            <a:ext cx="6297017" cy="10632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04000"/>
              </a:lnSpc>
            </a:pPr>
            <a:r>
              <a:rPr lang="en-US" sz="33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Synthèse des délibérations du CA du CCAS</a:t>
            </a:r>
            <a:endParaRPr lang="en-US" sz="3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493" y="1991718"/>
            <a:ext cx="6297017" cy="676871"/>
          </a:xfrm>
          <a:prstGeom prst="roundRect">
            <a:avLst>
              <a:gd name="adj" fmla="val 3770"/>
            </a:avLst>
          </a:prstGeom>
          <a:solidFill>
            <a:srgbClr val="B6FCB8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3" y="2233216"/>
            <a:ext cx="212625" cy="17006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14239" y="2187278"/>
            <a:ext cx="6183808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27000"/>
              </a:lnSpc>
            </a:pPr>
            <a:r>
              <a:rPr lang="en-US" sz="1333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L'ensemble des délibérations a été adopté à l'unanimité.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3"/>
          <p:cNvSpPr/>
          <p:nvPr/>
        </p:nvSpPr>
        <p:spPr>
          <a:xfrm>
            <a:off x="661492" y="2993926"/>
            <a:ext cx="2736056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SAAD &amp; EHPAD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4"/>
          <p:cNvSpPr/>
          <p:nvPr/>
        </p:nvSpPr>
        <p:spPr>
          <a:xfrm>
            <a:off x="656690" y="3416796"/>
            <a:ext cx="4503205" cy="2460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SAAD : déficit cumulé de fonctionnement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– 61 313 €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excédent investissement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+ 11 171 €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EHPAD : excédent comptable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+ 18 081 €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capacité d'autofinancement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75 790 €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Mise à jour du tableau des amortissements et actualisation du contrat de séjour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5"/>
          <p:cNvSpPr/>
          <p:nvPr/>
        </p:nvSpPr>
        <p:spPr>
          <a:xfrm>
            <a:off x="6096000" y="2924274"/>
            <a:ext cx="2424336" cy="199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CCAS – Budget principal 2026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180076" y="3391989"/>
            <a:ext cx="4104456" cy="217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CFU 2025 : excédent fonctionnement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11 232 €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excédent investissement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74 500 €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Budget primitif 2026 — Fonctionnement :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369 060 €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/ Investissement :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84 000 €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27000"/>
              </a:lnSpc>
              <a:buSzPct val="100000"/>
              <a:buFontTx/>
              <a:buChar char="•"/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RH : mise à jour effectifs, avancement de grade, recrutement assistante de prévention EHPAD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F80720-56E7-4C21-85CF-1EFA08C08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061" y="6233558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3" y="623292"/>
            <a:ext cx="8999439" cy="44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2800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 n°22 — Élection du Vice-Président du CCAS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3" y="1413372"/>
            <a:ext cx="10325497" cy="378906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1493" y="5394326"/>
            <a:ext cx="10869017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30000"/>
              </a:lnSpc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Président ouvre le débat et appelle aux candidatures. L'élection se déroule à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bulletins secrets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par les membres du CA. Le Vice-Président ainsi nommé peut recevoir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délégation de pouvoirs et de signature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en cas d'empêchement du Président, conformément aux articles R.123-21 à R.123-23 du CASF.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B04B23-B43D-4335-9166-911D0CE7F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061" y="6248347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172" y="524669"/>
            <a:ext cx="9079707" cy="39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24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 n°23 — Élection du Vice-Président délégué du CCAS</a:t>
            </a:r>
            <a:endParaRPr lang="en-US" sz="24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2" y="1184672"/>
            <a:ext cx="9256117" cy="430262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1173" y="5636122"/>
            <a:ext cx="10889655" cy="697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22000"/>
              </a:lnSpc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Sur le même modèle que l'élection du Vice-Président, le Président appelle aux candidatures pour le poste de </a:t>
            </a: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Vice-Président délégué</a:t>
            </a: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 Le scrutin se tient à bulletins secrets. En cas d'empêchement simultané du Président et du Vice-Président, le Vice-Président délégué exerce la </a:t>
            </a: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délégation de pouvoirs et de signature</a:t>
            </a: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(art. R.123-21 à R.123-23 du CASF).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3BF332-4331-48B6-BF6C-D1BDFA763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46" y="6177235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1666" y="359173"/>
            <a:ext cx="7823579" cy="499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1219170">
              <a:lnSpc>
                <a:spcPct val="104000"/>
              </a:lnSpc>
            </a:pPr>
            <a:r>
              <a:rPr lang="en-US" sz="2470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 n°24 : Délégation de compétences du CA du CCAS</a:t>
            </a:r>
            <a:endParaRPr lang="en-US" sz="247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9162" y="1162447"/>
            <a:ext cx="3238797" cy="273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Les 8 compétences déléguées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89162" y="1530946"/>
            <a:ext cx="5475188" cy="751583"/>
          </a:xfrm>
          <a:prstGeom prst="roundRect">
            <a:avLst>
              <a:gd name="adj" fmla="val 2184"/>
            </a:avLst>
          </a:prstGeom>
          <a:solidFill>
            <a:srgbClr val="FFFFFF"/>
          </a:solidFill>
          <a:ln w="9525">
            <a:solidFill>
              <a:srgbClr val="D8D4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1200" y="1652985"/>
            <a:ext cx="1738115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Action Sociale &amp; Domiciliation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11201" y="1861939"/>
            <a:ext cx="5231111" cy="298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Attribution des aides selon le règlement intérieur facultatif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Délivrance, refus et résiliation des élections de domicile (L.264-2)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127651" y="1530946"/>
            <a:ext cx="5475188" cy="751583"/>
          </a:xfrm>
          <a:prstGeom prst="roundRect">
            <a:avLst>
              <a:gd name="adj" fmla="val 2184"/>
            </a:avLst>
          </a:prstGeom>
          <a:solidFill>
            <a:srgbClr val="FFFFFF"/>
          </a:solidFill>
          <a:ln w="9525">
            <a:solidFill>
              <a:srgbClr val="D8D4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249689" y="1652985"/>
            <a:ext cx="1706960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Marchés Publics &amp; Assurances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49690" y="1861939"/>
            <a:ext cx="5231111" cy="298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Passation et exécution des marchés de travaux/services (Procédures Adaptées – MAPA)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Souscription et révision de l'ensemble des contrats d'assurance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89162" y="2345830"/>
            <a:ext cx="5475188" cy="751583"/>
          </a:xfrm>
          <a:prstGeom prst="roundRect">
            <a:avLst>
              <a:gd name="adj" fmla="val 2184"/>
            </a:avLst>
          </a:prstGeom>
          <a:solidFill>
            <a:srgbClr val="FFFFFF"/>
          </a:solidFill>
          <a:ln w="9525">
            <a:solidFill>
              <a:srgbClr val="D8D4D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11200" y="2467869"/>
            <a:ext cx="1915021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Gestion Financière &amp; Immobilière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1201" y="2676823"/>
            <a:ext cx="5231111" cy="298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Création et modification des régies de recettes et d'avances indispensables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Baux et contrats de louage de choses limités à 12 ans maximum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127651" y="2345830"/>
            <a:ext cx="5475188" cy="751583"/>
          </a:xfrm>
          <a:prstGeom prst="roundRect">
            <a:avLst>
              <a:gd name="adj" fmla="val 2184"/>
            </a:avLst>
          </a:prstGeom>
          <a:solidFill>
            <a:srgbClr val="FFFFFF"/>
          </a:solidFill>
          <a:ln w="9525">
            <a:solidFill>
              <a:srgbClr val="D8D4D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49690" y="2467869"/>
            <a:ext cx="1757461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Justice, Arbitrage &amp; Honoraires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49690" y="2676823"/>
            <a:ext cx="5231111" cy="298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Actions en justice au nom du CCAS en demande ou en défense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05000"/>
              </a:lnSpc>
              <a:buSzPct val="100000"/>
              <a:buFontTx/>
              <a:buChar char="•"/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Fixation des tarifs et rémunérations des avocats, experts et huissiers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89161" y="3192363"/>
            <a:ext cx="4459387" cy="273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L'échelle de Délégations et de Substitution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2" y="3560862"/>
            <a:ext cx="5506839" cy="437653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698500" y="4061818"/>
            <a:ext cx="1367829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2150FE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Organe Délibérant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698501" y="4270772"/>
            <a:ext cx="5288161" cy="314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ct val="105000"/>
              </a:lnSpc>
              <a:spcAft>
                <a:spcPts val="267"/>
              </a:spcAft>
            </a:pPr>
            <a:r>
              <a:rPr lang="en-US" sz="8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 du CCAS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05000"/>
              </a:lnSpc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Compétence originelle de la délégation pour fixer la gestion opérationnelle et politique du CCAS.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560862"/>
            <a:ext cx="5506839" cy="437653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6205339" y="4061818"/>
            <a:ext cx="1367829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2150FE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Bénéficiaire Central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6205340" y="4270772"/>
            <a:ext cx="5288161" cy="314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ct val="105000"/>
              </a:lnSpc>
              <a:spcAft>
                <a:spcPts val="267"/>
              </a:spcAft>
            </a:pPr>
            <a:r>
              <a:rPr lang="en-US" sz="8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Président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05000"/>
              </a:lnSpc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Titulaire exclusif des 8 attributions de gestion courante (Art. R.123-21 du CASF).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2" y="4694535"/>
            <a:ext cx="5506839" cy="437653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698500" y="5195492"/>
            <a:ext cx="1367829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2150FE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Délégation Propre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4"/>
          <p:cNvSpPr/>
          <p:nvPr/>
        </p:nvSpPr>
        <p:spPr>
          <a:xfrm>
            <a:off x="698501" y="5404446"/>
            <a:ext cx="5288161" cy="452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ct val="105000"/>
              </a:lnSpc>
              <a:spcAft>
                <a:spcPts val="267"/>
              </a:spcAft>
            </a:pPr>
            <a:r>
              <a:rPr lang="en-US" sz="8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Vice-Présidente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05000"/>
              </a:lnSpc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 cas d'absence du Président — Signature des 8 compétences par intérimaire. </a:t>
            </a:r>
            <a:r>
              <a:rPr lang="en-US" sz="80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 propre :</a:t>
            </a: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Décisions courantes et d'urgence.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4694535"/>
            <a:ext cx="5506839" cy="437653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6205339" y="5195492"/>
            <a:ext cx="1367829" cy="170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067" dirty="0">
                <a:solidFill>
                  <a:srgbClr val="2150FE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Secours Additionnel</a:t>
            </a:r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6205340" y="5404445"/>
            <a:ext cx="5288161" cy="314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ct val="105000"/>
              </a:lnSpc>
              <a:spcAft>
                <a:spcPts val="267"/>
              </a:spcAft>
            </a:pPr>
            <a:r>
              <a:rPr lang="en-US" sz="8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VP Délégué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05000"/>
              </a:lnSpc>
            </a:pPr>
            <a:r>
              <a:rPr lang="en-US" sz="8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Substitue au Vice-Président en cas d'absence sur ses attributions d'aides et de domiciliation.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hape 27"/>
          <p:cNvSpPr/>
          <p:nvPr/>
        </p:nvSpPr>
        <p:spPr>
          <a:xfrm>
            <a:off x="589162" y="6037661"/>
            <a:ext cx="11013679" cy="340420"/>
          </a:xfrm>
          <a:prstGeom prst="roundRect">
            <a:avLst>
              <a:gd name="adj" fmla="val 4822"/>
            </a:avLst>
          </a:prstGeom>
          <a:solidFill>
            <a:srgbClr val="B6D6FC"/>
          </a:solidFill>
          <a:ln/>
        </p:spPr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01" y="6180137"/>
            <a:ext cx="136724" cy="109339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944564" y="6128247"/>
            <a:ext cx="11158537" cy="138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5000"/>
              </a:lnSpc>
            </a:pPr>
            <a:r>
              <a:rPr lang="en-US" sz="8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Cette délibération encadre la continuité opérationnelle du CCAS en définissant clairement les niveaux de délégation et les conditions de substitution entre les organes dirigeants.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7F8337-0DE4-40B5-9730-80A251594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8168" y="6447582"/>
            <a:ext cx="1511939" cy="373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3" y="785713"/>
            <a:ext cx="7307660" cy="378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2333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 n°25 — Adoption du règlement intérieur</a:t>
            </a:r>
            <a:endParaRPr lang="en-US" sz="2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61493" y="1481138"/>
            <a:ext cx="3564335" cy="2548037"/>
          </a:xfrm>
          <a:prstGeom prst="roundRect">
            <a:avLst>
              <a:gd name="adj" fmla="val 890"/>
            </a:avLst>
          </a:prstGeom>
          <a:solidFill>
            <a:srgbClr val="FFFFFF"/>
          </a:solidFill>
          <a:ln w="14288">
            <a:solidFill>
              <a:srgbClr val="D8D4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80542" y="1500189"/>
            <a:ext cx="604837" cy="2509937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869554" y="2613422"/>
            <a:ext cx="226815" cy="2834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defTabSz="1219170"/>
            <a:r>
              <a:rPr lang="en-US" sz="1733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1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06327" y="1651397"/>
            <a:ext cx="1890216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4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Règle du Quorum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06327" y="2008584"/>
            <a:ext cx="2649240" cy="1850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20000"/>
              </a:lnSpc>
            </a:pPr>
            <a:r>
              <a:rPr lang="en-US" sz="11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CA ne peut délibérer que si la majorité des membres en exercice assiste à la séance. </a:t>
            </a:r>
            <a:r>
              <a:rPr lang="en-US" sz="11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6 administrateurs présents</a:t>
            </a:r>
            <a:r>
              <a:rPr lang="en-US" sz="11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minimum requis.</a:t>
            </a:r>
            <a:endParaRPr lang="en-US" sz="11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20000"/>
              </a:lnSpc>
            </a:pPr>
            <a:r>
              <a:rPr lang="en-US" sz="1133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Note : les pouvoirs ne comptent pas pour le calcul du quorum, mais comptent pour le vote des délibérations à la majorité absolue.</a:t>
            </a:r>
            <a:endParaRPr lang="en-US" sz="1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61493" y="4150121"/>
            <a:ext cx="3564335" cy="1786136"/>
          </a:xfrm>
          <a:prstGeom prst="roundRect">
            <a:avLst>
              <a:gd name="adj" fmla="val 1270"/>
            </a:avLst>
          </a:prstGeom>
          <a:solidFill>
            <a:srgbClr val="FFFFFF"/>
          </a:solidFill>
          <a:ln w="14288">
            <a:solidFill>
              <a:srgbClr val="D8D4D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80542" y="4169173"/>
            <a:ext cx="604837" cy="1748036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869554" y="4901407"/>
            <a:ext cx="226815" cy="2834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defTabSz="1219170"/>
            <a:r>
              <a:rPr lang="en-US" sz="1733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2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06327" y="4320381"/>
            <a:ext cx="1989336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1467" dirty="0">
                <a:solidFill>
                  <a:srgbClr val="4C4C4D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Attributions du Président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06327" y="4677570"/>
            <a:ext cx="2649240" cy="10884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20000"/>
              </a:lnSpc>
            </a:pPr>
            <a:r>
              <a:rPr lang="en-US" sz="11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Convocation &amp; ordre du jour, exécution des délibérations, ordonnancement des dépenses et recettes, pouvoir de nomination des agents, représentation du CCAS.</a:t>
            </a:r>
            <a:endParaRPr lang="en-US" sz="11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0" descr="Utilisateur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2464" y="3105498"/>
            <a:ext cx="3144143" cy="31441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32DF51-76DF-4651-BC01-9F87C2A1D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82" y="1858820"/>
            <a:ext cx="2292295" cy="14814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7D48D6-BE27-4790-92AE-672699A5C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504" y="6165304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81138"/>
            <a:ext cx="8451056" cy="425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219170">
              <a:lnSpc>
                <a:spcPct val="104000"/>
              </a:lnSpc>
            </a:pPr>
            <a:r>
              <a:rPr lang="en-US" sz="2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Délibération n°26 — Désignation d'un délégué au CNAS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8002389" y="1489075"/>
            <a:ext cx="3534371" cy="5314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04000"/>
              </a:lnSpc>
            </a:pPr>
            <a:r>
              <a:rPr lang="en-US" sz="1667" dirty="0">
                <a:solidFill>
                  <a:srgbClr val="152D47"/>
                </a:solidFill>
                <a:latin typeface="Crimson Pro SemiBold" pitchFamily="34" charset="0"/>
                <a:ea typeface="Crimson Pro SemiBold" pitchFamily="34" charset="-122"/>
                <a:cs typeface="Crimson Pro SemiBold" pitchFamily="34" charset="-120"/>
              </a:rPr>
              <a:t>Comité National d'Action Sociale (CNAS)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8002389" y="2173585"/>
            <a:ext cx="3534371" cy="24647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27000"/>
              </a:lnSpc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CNAS est un organisme paritaire dédié à l'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action sociale en faveur des agents territoriaux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 L'adhésion du CCAS permet aux agents de bénéficier de prestations sociales, culturelles et sportives.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27000"/>
              </a:lnSpc>
            </a:pP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 Conseil d'Administration désigne un </a:t>
            </a:r>
            <a:r>
              <a:rPr lang="en-US" sz="1333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délégué titulaire</a:t>
            </a:r>
            <a:r>
              <a:rPr lang="en-US" sz="1333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chargé de représenter la collectivité au sein du CNAS et d'assurer le lien entre l'organisme et les agents du CCAS.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002389" y="4810622"/>
            <a:ext cx="3534371" cy="1193999"/>
          </a:xfrm>
          <a:prstGeom prst="roundRect">
            <a:avLst>
              <a:gd name="adj" fmla="val 2137"/>
            </a:avLst>
          </a:prstGeom>
          <a:solidFill>
            <a:srgbClr val="B6D6FC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2" y="5052120"/>
            <a:ext cx="212625" cy="17006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55138" y="5006182"/>
            <a:ext cx="2811561" cy="775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170">
              <a:lnSpc>
                <a:spcPct val="127000"/>
              </a:lnSpc>
            </a:pPr>
            <a:r>
              <a:rPr lang="en-US" sz="1333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La désignation est effectuée pour la durée du mandat du Conseil d'Administration.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72A61A-9279-43B8-A518-2EBA2AFC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948902"/>
            <a:ext cx="6741509" cy="35683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C43B37-38A9-46A7-BD99-B552841D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729" y="6200181"/>
            <a:ext cx="1511939" cy="6096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64572</TotalTime>
  <Words>1295</Words>
  <Application>Microsoft Office PowerPoint</Application>
  <PresentationFormat>Grand écran</PresentationFormat>
  <Paragraphs>180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Crimson Pro SemiBold</vt:lpstr>
      <vt:lpstr>Heebo</vt:lpstr>
      <vt:lpstr>Arial</vt:lpstr>
      <vt:lpstr>Calibri</vt:lpstr>
      <vt:lpstr>Calibri Light</vt:lpstr>
      <vt:lpstr>Crimson Pro Light</vt:lpstr>
      <vt:lpstr>Office Theme</vt:lpstr>
      <vt:lpstr>1_Office Theme</vt:lpstr>
      <vt:lpstr>2_Office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Jean-Philippe PERIES</dc:creator>
  <cp:lastModifiedBy>CHARPENTIER Hélène</cp:lastModifiedBy>
  <cp:revision>678</cp:revision>
  <cp:lastPrinted>2026-05-22T08:49:59Z</cp:lastPrinted>
  <dcterms:created xsi:type="dcterms:W3CDTF">2014-06-22T16:18:15Z</dcterms:created>
  <dcterms:modified xsi:type="dcterms:W3CDTF">2026-05-26T09:36:56Z</dcterms:modified>
</cp:coreProperties>
</file>